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0" r:id="rId19"/>
    <p:sldId id="275" r:id="rId20"/>
    <p:sldId id="276" r:id="rId21"/>
    <p:sldId id="277" r:id="rId22"/>
    <p:sldId id="278" r:id="rId23"/>
    <p:sldId id="279" r:id="rId24"/>
    <p:sldId id="25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C50E-00B5-4392-B82E-2624FF39BA1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1D62-CA3A-45FD-B118-D9A6571C9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4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C50E-00B5-4392-B82E-2624FF39BA1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1D62-CA3A-45FD-B118-D9A6571C9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4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C50E-00B5-4392-B82E-2624FF39BA1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1D62-CA3A-45FD-B118-D9A6571C9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5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C50E-00B5-4392-B82E-2624FF39BA1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1D62-CA3A-45FD-B118-D9A6571C9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5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C50E-00B5-4392-B82E-2624FF39BA1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1D62-CA3A-45FD-B118-D9A6571C9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4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C50E-00B5-4392-B82E-2624FF39BA1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1D62-CA3A-45FD-B118-D9A6571C9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8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C50E-00B5-4392-B82E-2624FF39BA1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1D62-CA3A-45FD-B118-D9A6571C9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1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C50E-00B5-4392-B82E-2624FF39BA1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1D62-CA3A-45FD-B118-D9A6571C9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8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C50E-00B5-4392-B82E-2624FF39BA1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1D62-CA3A-45FD-B118-D9A6571C9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7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C50E-00B5-4392-B82E-2624FF39BA1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1D62-CA3A-45FD-B118-D9A6571C9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1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C50E-00B5-4392-B82E-2624FF39BA1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1D62-CA3A-45FD-B118-D9A6571C9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7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DC50E-00B5-4392-B82E-2624FF39BA18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21D62-CA3A-45FD-B118-D9A6571C9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2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1828800"/>
            <a:ext cx="6672579" cy="838199"/>
          </a:xfrm>
        </p:spPr>
        <p:txBody>
          <a:bodyPr/>
          <a:lstStyle/>
          <a:p>
            <a:r>
              <a:rPr lang="en-US" b="1" dirty="0" smtClean="0"/>
              <a:t>PREVENTIVE PEDIATRICS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2133600" y="4038600"/>
            <a:ext cx="5638800" cy="140231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DR.RACHNA RANI</a:t>
            </a:r>
          </a:p>
          <a:p>
            <a:pPr marL="0" indent="0">
              <a:buNone/>
            </a:pPr>
            <a:r>
              <a:rPr lang="en-US" b="1" dirty="0"/>
              <a:t>TUTOR,COMMUNITY MEDICINE</a:t>
            </a:r>
          </a:p>
          <a:p>
            <a:pPr marL="0" indent="0">
              <a:buNone/>
            </a:pPr>
            <a:r>
              <a:rPr lang="en-US" b="1" dirty="0"/>
              <a:t>SKMCH,MUZAFFARPUR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8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38"/>
    </mc:Choice>
    <mc:Fallback>
      <p:transition spd="slow" advTm="37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859663"/>
            <a:ext cx="63538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696363"/>
                </a:solidFill>
              </a:rPr>
              <a:t>GROWTH CHART USED IN</a:t>
            </a:r>
            <a:r>
              <a:rPr sz="3200" spc="-60" dirty="0">
                <a:solidFill>
                  <a:srgbClr val="696363"/>
                </a:solidFill>
              </a:rPr>
              <a:t> </a:t>
            </a:r>
            <a:r>
              <a:rPr sz="3200" dirty="0">
                <a:solidFill>
                  <a:srgbClr val="696363"/>
                </a:solidFill>
              </a:rPr>
              <a:t>INDIA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47419" y="1406398"/>
            <a:ext cx="7656830" cy="4162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630"/>
              </a:lnSpc>
              <a:spcBef>
                <a:spcPts val="95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ADOPTED IN FEB</a:t>
            </a:r>
            <a:r>
              <a:rPr sz="2200" spc="-37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2009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615"/>
              </a:lnSpc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WITHIN NRHM AND</a:t>
            </a:r>
            <a:r>
              <a:rPr sz="2200" spc="-36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ICDS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630"/>
              </a:lnSpc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“MOTHER AND </a:t>
            </a:r>
            <a:r>
              <a:rPr sz="2200" spc="-10" dirty="0">
                <a:latin typeface="Arial"/>
                <a:cs typeface="Arial"/>
              </a:rPr>
              <a:t>CHILD </a:t>
            </a:r>
            <a:r>
              <a:rPr sz="2200" spc="-5" dirty="0">
                <a:latin typeface="Arial"/>
                <a:cs typeface="Arial"/>
              </a:rPr>
              <a:t>PROTECTION</a:t>
            </a:r>
            <a:r>
              <a:rPr sz="2200" spc="-31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CARD”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50">
              <a:latin typeface="Arial"/>
              <a:cs typeface="Arial"/>
            </a:endParaRPr>
          </a:p>
          <a:p>
            <a:pPr marL="287020" marR="5080" indent="-274955">
              <a:lnSpc>
                <a:spcPct val="80000"/>
              </a:lnSpc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IT IS THE DIRECTION OF THE </a:t>
            </a:r>
            <a:r>
              <a:rPr sz="2200" spc="-10" dirty="0">
                <a:latin typeface="Arial"/>
                <a:cs typeface="Arial"/>
              </a:rPr>
              <a:t>GROWTH </a:t>
            </a:r>
            <a:r>
              <a:rPr sz="2200" spc="-5" dirty="0">
                <a:latin typeface="Arial"/>
                <a:cs typeface="Arial"/>
              </a:rPr>
              <a:t>THAT IS</a:t>
            </a:r>
            <a:r>
              <a:rPr sz="2200" spc="-250" dirty="0">
                <a:latin typeface="Arial"/>
                <a:cs typeface="Arial"/>
              </a:rPr>
              <a:t> </a:t>
            </a:r>
            <a:r>
              <a:rPr sz="2200" spc="-150" dirty="0">
                <a:latin typeface="Arial"/>
                <a:cs typeface="Arial"/>
              </a:rPr>
              <a:t>MORE  </a:t>
            </a:r>
            <a:r>
              <a:rPr sz="2200" spc="-5" dirty="0">
                <a:latin typeface="Arial"/>
                <a:cs typeface="Arial"/>
              </a:rPr>
              <a:t>IMPORTANT THAN THE POSITION OF DOTS ON THE  LINE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50">
              <a:latin typeface="Arial"/>
              <a:cs typeface="Arial"/>
            </a:endParaRPr>
          </a:p>
          <a:p>
            <a:pPr marL="287020" marR="421005" indent="-274955">
              <a:lnSpc>
                <a:spcPct val="80000"/>
              </a:lnSpc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FLATTENING OR FALLING OF THE </a:t>
            </a:r>
            <a:r>
              <a:rPr sz="2200" spc="-10" dirty="0">
                <a:latin typeface="Arial"/>
                <a:cs typeface="Arial"/>
              </a:rPr>
              <a:t>CHILD’S</a:t>
            </a:r>
            <a:r>
              <a:rPr sz="2200" spc="-285" dirty="0">
                <a:latin typeface="Arial"/>
                <a:cs typeface="Arial"/>
              </a:rPr>
              <a:t> </a:t>
            </a:r>
            <a:r>
              <a:rPr sz="2200" spc="-95" dirty="0">
                <a:latin typeface="Arial"/>
                <a:cs typeface="Arial"/>
              </a:rPr>
              <a:t>WEIGHT  </a:t>
            </a:r>
            <a:r>
              <a:rPr sz="2200" spc="-5" dirty="0">
                <a:latin typeface="Arial"/>
                <a:cs typeface="Arial"/>
              </a:rPr>
              <a:t>CURVE SIGNALS GROWTH</a:t>
            </a:r>
            <a:r>
              <a:rPr sz="2200" spc="2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FAILURE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</a:pPr>
            <a:r>
              <a:rPr sz="1850" spc="375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OBJECTIVE IS TO KEEP THE CHILD IN THE</a:t>
            </a:r>
            <a:r>
              <a:rPr sz="2200" spc="-36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NORMAL</a:t>
            </a:r>
            <a:endParaRPr sz="2200">
              <a:latin typeface="Arial"/>
              <a:cs typeface="Arial"/>
            </a:endParaRPr>
          </a:p>
          <a:p>
            <a:pPr marL="287020">
              <a:lnSpc>
                <a:spcPts val="2375"/>
              </a:lnSpc>
            </a:pPr>
            <a:r>
              <a:rPr sz="2200" spc="-5" dirty="0">
                <a:latin typeface="Arial"/>
                <a:cs typeface="Arial"/>
              </a:rPr>
              <a:t>ZONE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4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08"/>
    </mc:Choice>
    <mc:Fallback>
      <p:transition spd="slow" advTm="50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6415" y="1604772"/>
            <a:ext cx="4468367" cy="42580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3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8"/>
    </mc:Choice>
    <mc:Fallback>
      <p:transition spd="slow" advTm="5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99" y="2470404"/>
            <a:ext cx="7631083" cy="24737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2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860"/>
    </mc:Choice>
    <mc:Fallback>
      <p:transition spd="slow" advTm="179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8384" y="0"/>
            <a:ext cx="5615940" cy="6711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8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3"/>
    </mc:Choice>
    <mc:Fallback>
      <p:transition spd="slow" advTm="5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891666"/>
            <a:ext cx="49663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696363"/>
                </a:solidFill>
              </a:rPr>
              <a:t>USES OF GROWTH</a:t>
            </a:r>
            <a:r>
              <a:rPr sz="3000" spc="-45" dirty="0">
                <a:solidFill>
                  <a:srgbClr val="696363"/>
                </a:solidFill>
              </a:rPr>
              <a:t> </a:t>
            </a:r>
            <a:r>
              <a:rPr sz="3000" dirty="0">
                <a:solidFill>
                  <a:srgbClr val="696363"/>
                </a:solidFill>
              </a:rPr>
              <a:t>CHART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35"/>
            <a:ext cx="6864350" cy="334073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600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FOR GROWTH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MONITORING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DIAGNOSTIC TOOL: IDENTIFY HIGH RISK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CHILDREN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PLANNING AND POLICY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MAKING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0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EDUCATIONAL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TOOL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TOOL FOR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ACTION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EVALUATION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TOOL FOR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TEACHING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“PASSPORT TO CHILD HEALTH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CARE”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2"/>
    </mc:Choice>
    <mc:Fallback>
      <p:transition spd="slow" advTm="4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50209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PRE SCHOOL</a:t>
            </a:r>
            <a:r>
              <a:rPr sz="4000" spc="-4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CHILD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4987290" cy="94297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12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20" dirty="0">
                <a:latin typeface="Arial"/>
                <a:cs typeface="Arial"/>
              </a:rPr>
              <a:t>9.7% </a:t>
            </a:r>
            <a:r>
              <a:rPr sz="2600" dirty="0">
                <a:latin typeface="Arial"/>
                <a:cs typeface="Arial"/>
              </a:rPr>
              <a:t>OF TOTAL</a:t>
            </a:r>
            <a:r>
              <a:rPr sz="2600" spc="-145" dirty="0">
                <a:latin typeface="Arial"/>
                <a:cs typeface="Arial"/>
              </a:rPr>
              <a:t> </a:t>
            </a:r>
            <a:r>
              <a:rPr sz="2600" spc="-60" dirty="0">
                <a:latin typeface="Arial"/>
                <a:cs typeface="Arial"/>
              </a:rPr>
              <a:t>POPULATION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12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25" dirty="0">
                <a:latin typeface="Arial"/>
                <a:cs typeface="Arial"/>
              </a:rPr>
              <a:t>2.3% </a:t>
            </a:r>
            <a:r>
              <a:rPr sz="2600" dirty="0">
                <a:latin typeface="Arial"/>
                <a:cs typeface="Arial"/>
              </a:rPr>
              <a:t>OF ALL</a:t>
            </a:r>
            <a:r>
              <a:rPr sz="2600" spc="-140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DEATHS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2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5"/>
    </mc:Choice>
    <mc:Fallback>
      <p:transition spd="slow" advTm="1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66573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CHILD HEALTH</a:t>
            </a:r>
            <a:r>
              <a:rPr sz="4000" spc="-25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PROBLEMS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10380"/>
            <a:ext cx="5388610" cy="423735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2200" spc="1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5" dirty="0">
                <a:latin typeface="Arial"/>
                <a:cs typeface="Arial"/>
              </a:rPr>
              <a:t>LOW </a:t>
            </a:r>
            <a:r>
              <a:rPr sz="2600" dirty="0">
                <a:latin typeface="Arial"/>
                <a:cs typeface="Arial"/>
              </a:rPr>
              <a:t>BIRTH</a:t>
            </a:r>
            <a:r>
              <a:rPr sz="2600" spc="-19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WEIGHT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2200" spc="5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0" dirty="0">
                <a:latin typeface="Arial"/>
                <a:cs typeface="Arial"/>
              </a:rPr>
              <a:t>MALNUTRITION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2200" spc="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5" dirty="0">
                <a:latin typeface="Arial"/>
                <a:cs typeface="Arial"/>
              </a:rPr>
              <a:t>INFECTIONS </a:t>
            </a:r>
            <a:r>
              <a:rPr sz="2600" dirty="0">
                <a:latin typeface="Arial"/>
                <a:cs typeface="Arial"/>
              </a:rPr>
              <a:t>AND</a:t>
            </a:r>
            <a:r>
              <a:rPr sz="2600" spc="-95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PARASITOSIS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200" spc="6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60" dirty="0">
                <a:latin typeface="Arial"/>
                <a:cs typeface="Arial"/>
              </a:rPr>
              <a:t>ACCIDENTS </a:t>
            </a:r>
            <a:r>
              <a:rPr sz="2600" dirty="0">
                <a:latin typeface="Arial"/>
                <a:cs typeface="Arial"/>
              </a:rPr>
              <a:t>AND</a:t>
            </a:r>
            <a:r>
              <a:rPr sz="2600" spc="-114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POISONING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2200" spc="5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0" dirty="0">
                <a:latin typeface="Arial"/>
                <a:cs typeface="Arial"/>
              </a:rPr>
              <a:t>BEHAVIOURAL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PROBLEMS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OTHER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FACTORS:</a:t>
            </a:r>
            <a:endParaRPr sz="26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27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MATERNAL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HEALTH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26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FAMILY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HEALTH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254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SOCIOECONOMIC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CIRCUMSTANCES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260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ENVIRONMENT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270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SOCIAL SUPPORT AND HEALTH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CARE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4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80"/>
    </mc:Choice>
    <mc:Fallback>
      <p:transition spd="slow" advTm="20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7056"/>
            <a:ext cx="9144000" cy="6699884"/>
            <a:chOff x="0" y="67056"/>
            <a:chExt cx="9144000" cy="6699884"/>
          </a:xfrm>
        </p:grpSpPr>
        <p:sp>
          <p:nvSpPr>
            <p:cNvPr id="3" name="object 3"/>
            <p:cNvSpPr/>
            <p:nvPr/>
          </p:nvSpPr>
          <p:spPr>
            <a:xfrm>
              <a:off x="0" y="1557528"/>
              <a:ext cx="4890516" cy="36286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31664" y="1700783"/>
              <a:ext cx="4212335" cy="34731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60035" y="1484375"/>
              <a:ext cx="0" cy="3961129"/>
            </a:xfrm>
            <a:custGeom>
              <a:avLst/>
              <a:gdLst/>
              <a:ahLst/>
              <a:cxnLst/>
              <a:rect l="l" t="t" r="r" b="b"/>
              <a:pathLst>
                <a:path h="3961129">
                  <a:moveTo>
                    <a:pt x="0" y="0"/>
                  </a:moveTo>
                  <a:lnTo>
                    <a:pt x="0" y="3960876"/>
                  </a:lnTo>
                </a:path>
              </a:pathLst>
            </a:custGeom>
            <a:ln w="9144">
              <a:solidFill>
                <a:srgbClr val="AE36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3"/>
    </mc:Choice>
    <mc:Fallback>
      <p:transition spd="slow" advTm="2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52600"/>
            <a:ext cx="7772400" cy="2590800"/>
          </a:xfrm>
        </p:spPr>
        <p:txBody>
          <a:bodyPr/>
          <a:lstStyle/>
          <a:p>
            <a:r>
              <a:rPr lang="en-US" b="1" dirty="0" smtClean="0"/>
              <a:t>MATERNAL AND CHILD HEALTH</a:t>
            </a:r>
            <a:endParaRPr lang="en-US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1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2"/>
    </mc:Choice>
    <mc:Fallback>
      <p:transition spd="slow"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859663"/>
            <a:ext cx="31470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696363"/>
                </a:solidFill>
              </a:rPr>
              <a:t>INTRODUCTION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47419" y="1473453"/>
            <a:ext cx="7542530" cy="3635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955">
              <a:lnSpc>
                <a:spcPct val="100000"/>
              </a:lnSpc>
              <a:spcBef>
                <a:spcPts val="100"/>
              </a:spcBef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400" dirty="0">
                <a:latin typeface="Arial"/>
                <a:cs typeface="Arial"/>
              </a:rPr>
              <a:t>IT IS A METHOD OF </a:t>
            </a:r>
            <a:r>
              <a:rPr sz="2400" spc="-5" dirty="0">
                <a:latin typeface="Arial"/>
                <a:cs typeface="Arial"/>
              </a:rPr>
              <a:t>DELIVERING HEALTH CARE 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SPECIAL </a:t>
            </a:r>
            <a:r>
              <a:rPr sz="2400" dirty="0">
                <a:latin typeface="Arial"/>
                <a:cs typeface="Arial"/>
              </a:rPr>
              <a:t>GROUP IN </a:t>
            </a:r>
            <a:r>
              <a:rPr sz="2400" spc="-5" dirty="0">
                <a:latin typeface="Arial"/>
                <a:cs typeface="Arial"/>
              </a:rPr>
              <a:t>THE POPULATION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WHICH  </a:t>
            </a:r>
            <a:r>
              <a:rPr sz="2400" dirty="0">
                <a:latin typeface="Arial"/>
                <a:cs typeface="Arial"/>
              </a:rPr>
              <a:t>IS </a:t>
            </a:r>
            <a:r>
              <a:rPr sz="2400" spc="-5" dirty="0">
                <a:latin typeface="Arial"/>
                <a:cs typeface="Arial"/>
              </a:rPr>
              <a:t>ESPECIALLY VULNERABLE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DISEASE,  DISABILTY 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DEATH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50" spc="37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17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CHILDREN UNDER </a:t>
            </a:r>
            <a:r>
              <a:rPr sz="2400" dirty="0">
                <a:latin typeface="Arial"/>
                <a:cs typeface="Arial"/>
              </a:rPr>
              <a:t>5 </a:t>
            </a:r>
            <a:r>
              <a:rPr sz="2400" spc="-5" dirty="0">
                <a:latin typeface="Arial"/>
                <a:cs typeface="Arial"/>
              </a:rPr>
              <a:t>YEARS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50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WOMEN </a:t>
            </a:r>
            <a:r>
              <a:rPr sz="2400" spc="-5" dirty="0">
                <a:latin typeface="Arial"/>
                <a:cs typeface="Arial"/>
              </a:rPr>
              <a:t>BETWEEN 15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44 YEARS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54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32.4%OF </a:t>
            </a:r>
            <a:r>
              <a:rPr sz="2400" spc="-5" dirty="0">
                <a:latin typeface="Arial"/>
                <a:cs typeface="Arial"/>
              </a:rPr>
              <a:t>TOTAL POPULATION </a:t>
            </a:r>
            <a:r>
              <a:rPr sz="2400" dirty="0">
                <a:latin typeface="Arial"/>
                <a:cs typeface="Arial"/>
              </a:rPr>
              <a:t>OF INDIA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0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76"/>
    </mc:Choice>
    <mc:Fallback>
      <p:transition spd="slow" advTm="6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20288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IN</a:t>
            </a:r>
            <a:r>
              <a:rPr sz="4000" spc="-7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INDIA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0" y="1341119"/>
            <a:ext cx="8738870" cy="4491355"/>
            <a:chOff x="0" y="1341119"/>
            <a:chExt cx="8738870" cy="4491355"/>
          </a:xfrm>
        </p:grpSpPr>
        <p:sp>
          <p:nvSpPr>
            <p:cNvPr id="4" name="object 4"/>
            <p:cNvSpPr/>
            <p:nvPr/>
          </p:nvSpPr>
          <p:spPr>
            <a:xfrm>
              <a:off x="438794" y="1412747"/>
              <a:ext cx="7983724" cy="18440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59880" y="2924555"/>
              <a:ext cx="2054352" cy="3611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08048" y="1341119"/>
              <a:ext cx="1466088" cy="2575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63267" y="3212591"/>
              <a:ext cx="1467612" cy="2575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91484" y="3212591"/>
              <a:ext cx="1467612" cy="2575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88408" y="3212591"/>
              <a:ext cx="1466088" cy="2575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07735" y="3212591"/>
              <a:ext cx="1467612" cy="2575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148327"/>
              <a:ext cx="8738616" cy="15133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371844" y="5228843"/>
              <a:ext cx="2232659" cy="6035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4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827"/>
    </mc:Choice>
    <mc:Fallback>
      <p:transition spd="slow" advTm="127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859663"/>
            <a:ext cx="25596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696363"/>
                </a:solidFill>
              </a:rPr>
              <a:t>OBJECTIVES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47419" y="1473453"/>
            <a:ext cx="7192009" cy="320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0"/>
              </a:spcBef>
              <a:buClr>
                <a:srgbClr val="D24717"/>
              </a:buClr>
              <a:buSzPct val="85416"/>
              <a:buAutoNum type="arabicPeriod"/>
              <a:tabLst>
                <a:tab pos="527685" algn="l"/>
                <a:tab pos="528320" algn="l"/>
              </a:tabLst>
            </a:pPr>
            <a:r>
              <a:rPr sz="2400" spc="-5" dirty="0">
                <a:latin typeface="Arial"/>
                <a:cs typeface="Arial"/>
              </a:rPr>
              <a:t>REDUCTION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MORBIDITY AND MORTALITY  RATES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MOTHERS AND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CHILDREN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D24717"/>
              </a:buClr>
              <a:buFont typeface="Arial"/>
              <a:buAutoNum type="arabicPeriod"/>
            </a:pPr>
            <a:endParaRPr sz="335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buClr>
                <a:srgbClr val="D24717"/>
              </a:buClr>
              <a:buSzPct val="85416"/>
              <a:buAutoNum type="arabicPeriod"/>
              <a:tabLst>
                <a:tab pos="527685" algn="l"/>
                <a:tab pos="528320" algn="l"/>
              </a:tabLst>
            </a:pPr>
            <a:r>
              <a:rPr sz="2400" spc="-5" dirty="0">
                <a:latin typeface="Arial"/>
                <a:cs typeface="Arial"/>
              </a:rPr>
              <a:t>PROMOTION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REPRODUCTIVE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HEALTH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D24717"/>
              </a:buClr>
              <a:buFont typeface="Arial"/>
              <a:buAutoNum type="arabicPeriod"/>
            </a:pPr>
            <a:endParaRPr sz="3350">
              <a:latin typeface="Arial"/>
              <a:cs typeface="Arial"/>
            </a:endParaRPr>
          </a:p>
          <a:p>
            <a:pPr marL="527685" marR="461009" indent="-515620">
              <a:lnSpc>
                <a:spcPct val="100000"/>
              </a:lnSpc>
              <a:buClr>
                <a:srgbClr val="D24717"/>
              </a:buClr>
              <a:buSzPct val="85416"/>
              <a:buAutoNum type="arabicPeriod"/>
              <a:tabLst>
                <a:tab pos="527685" algn="l"/>
                <a:tab pos="528320" algn="l"/>
              </a:tabLst>
            </a:pPr>
            <a:r>
              <a:rPr sz="2400" spc="-5" dirty="0">
                <a:latin typeface="Arial"/>
                <a:cs typeface="Arial"/>
              </a:rPr>
              <a:t>PROMOTION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THE PHYSICAL AND  PSYCHOLOGICSL DEVELOPMENT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THE  CHILD WITHIN THE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FAMILY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55"/>
    </mc:Choice>
    <mc:Fallback>
      <p:transition spd="slow" advTm="1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29305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SUB</a:t>
            </a:r>
            <a:r>
              <a:rPr sz="4000" spc="-85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AREAS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11336"/>
            <a:ext cx="7599680" cy="296608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590"/>
              </a:spcBef>
              <a:buClr>
                <a:srgbClr val="D24717"/>
              </a:buClr>
              <a:buSzPct val="85416"/>
              <a:buAutoNum type="alphaLcParenR"/>
              <a:tabLst>
                <a:tab pos="527685" algn="l"/>
                <a:tab pos="528320" algn="l"/>
              </a:tabLst>
            </a:pPr>
            <a:r>
              <a:rPr sz="2400" spc="-5" dirty="0">
                <a:latin typeface="Arial"/>
                <a:cs typeface="Arial"/>
              </a:rPr>
              <a:t>MATERNAL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HEALTH</a:t>
            </a:r>
            <a:endParaRPr sz="24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5416"/>
              <a:buAutoNum type="alphaLcParenR"/>
              <a:tabLst>
                <a:tab pos="527685" algn="l"/>
                <a:tab pos="528320" algn="l"/>
              </a:tabLst>
            </a:pPr>
            <a:r>
              <a:rPr sz="2400" spc="-5" dirty="0">
                <a:latin typeface="Arial"/>
                <a:cs typeface="Arial"/>
              </a:rPr>
              <a:t>FAMILY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PLANNING</a:t>
            </a:r>
            <a:endParaRPr sz="24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416"/>
              <a:buAutoNum type="alphaLcParenR"/>
              <a:tabLst>
                <a:tab pos="527685" algn="l"/>
                <a:tab pos="528320" algn="l"/>
              </a:tabLst>
            </a:pPr>
            <a:r>
              <a:rPr sz="2400" spc="-5" dirty="0">
                <a:latin typeface="Arial"/>
                <a:cs typeface="Arial"/>
              </a:rPr>
              <a:t>CHILD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HEALTH</a:t>
            </a:r>
            <a:endParaRPr sz="24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416"/>
              <a:buAutoNum type="alphaLcParenR"/>
              <a:tabLst>
                <a:tab pos="527685" algn="l"/>
                <a:tab pos="528320" algn="l"/>
              </a:tabLst>
            </a:pPr>
            <a:r>
              <a:rPr sz="2400" spc="-5" dirty="0">
                <a:latin typeface="Arial"/>
                <a:cs typeface="Arial"/>
              </a:rPr>
              <a:t>SCHOOL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HEALTH</a:t>
            </a:r>
            <a:endParaRPr sz="24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5416"/>
              <a:buAutoNum type="alphaLcParenR"/>
              <a:tabLst>
                <a:tab pos="527685" algn="l"/>
                <a:tab pos="528320" algn="l"/>
              </a:tabLst>
            </a:pPr>
            <a:r>
              <a:rPr sz="2400" spc="-5" dirty="0">
                <a:latin typeface="Arial"/>
                <a:cs typeface="Arial"/>
              </a:rPr>
              <a:t>HANDICAPPED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CHILDREN</a:t>
            </a:r>
            <a:endParaRPr sz="2400">
              <a:latin typeface="Arial"/>
              <a:cs typeface="Arial"/>
            </a:endParaRPr>
          </a:p>
          <a:p>
            <a:pPr marL="527685" marR="5080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416"/>
              <a:buAutoNum type="alphaLcParenR"/>
              <a:tabLst>
                <a:tab pos="527685" algn="l"/>
                <a:tab pos="528320" algn="l"/>
              </a:tabLst>
            </a:pPr>
            <a:r>
              <a:rPr sz="2400" spc="-5" dirty="0">
                <a:latin typeface="Arial"/>
                <a:cs typeface="Arial"/>
              </a:rPr>
              <a:t>CARE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THE CHILDREN </a:t>
            </a:r>
            <a:r>
              <a:rPr sz="240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SPECIAL SETTINGS  SUCH </a:t>
            </a:r>
            <a:r>
              <a:rPr sz="2400" dirty="0">
                <a:latin typeface="Arial"/>
                <a:cs typeface="Arial"/>
              </a:rPr>
              <a:t>AS DAY </a:t>
            </a:r>
            <a:r>
              <a:rPr sz="2400" spc="-5" dirty="0">
                <a:latin typeface="Arial"/>
                <a:cs typeface="Arial"/>
              </a:rPr>
              <a:t>CARE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CENTRES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62"/>
    </mc:Choice>
    <mc:Fallback>
      <p:transition spd="slow" advTm="2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282397"/>
            <a:ext cx="6861175" cy="558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spc="-5" dirty="0">
                <a:solidFill>
                  <a:srgbClr val="696363"/>
                </a:solidFill>
              </a:rPr>
              <a:t>RECENT TRENDS IN MCH</a:t>
            </a:r>
            <a:r>
              <a:rPr sz="3500" spc="-40" dirty="0">
                <a:solidFill>
                  <a:srgbClr val="696363"/>
                </a:solidFill>
              </a:rPr>
              <a:t> </a:t>
            </a:r>
            <a:r>
              <a:rPr sz="3500" spc="-5" dirty="0">
                <a:solidFill>
                  <a:srgbClr val="696363"/>
                </a:solidFill>
              </a:rPr>
              <a:t>CARE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4453255" cy="186372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58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INTEGRATION OF</a:t>
            </a:r>
            <a:r>
              <a:rPr sz="2600" spc="-7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CARE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RISK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APPROACH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MANPOWER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CHANGES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PRIMARY HEALTH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CARE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0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1"/>
    </mc:Choice>
    <mc:Fallback>
      <p:transition spd="slow" advTm="7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68560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INDICATORS OF MCH</a:t>
            </a:r>
            <a:r>
              <a:rPr sz="400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CARE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6269990" cy="37020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58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MATERNAL MORTALITY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RATIO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PERINATAL MORTALITY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NEONATAL MORTALITY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POST NEONATAL MORTALITY</a:t>
            </a:r>
            <a:r>
              <a:rPr sz="2600" spc="-95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INFANT MORTALITY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9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1-4 YEAR MORTALITY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0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UNDER-5 MORTALITY</a:t>
            </a:r>
            <a:r>
              <a:rPr sz="2600" spc="-120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CHILD SURVIVAL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93"/>
    </mc:Choice>
    <mc:Fallback>
      <p:transition spd="slow" advTm="3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THANK YOU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STAY HOME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STAY SAFE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STUDY SINCERELY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5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51"/>
    </mc:Choice>
    <mc:Fallback>
      <p:transition spd="slow" advTm="20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986154"/>
            <a:ext cx="75298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696363"/>
                </a:solidFill>
              </a:rPr>
              <a:t>DETERMINANTS </a:t>
            </a:r>
            <a:r>
              <a:rPr sz="2400" dirty="0">
                <a:solidFill>
                  <a:srgbClr val="696363"/>
                </a:solidFill>
              </a:rPr>
              <a:t>OF GROWTH </a:t>
            </a:r>
            <a:r>
              <a:rPr sz="2400" spc="-5" dirty="0">
                <a:solidFill>
                  <a:srgbClr val="696363"/>
                </a:solidFill>
              </a:rPr>
              <a:t>AND</a:t>
            </a:r>
            <a:r>
              <a:rPr sz="2400" spc="20" dirty="0">
                <a:solidFill>
                  <a:srgbClr val="696363"/>
                </a:solidFill>
              </a:rPr>
              <a:t> </a:t>
            </a:r>
            <a:r>
              <a:rPr sz="2400" spc="-5" dirty="0">
                <a:solidFill>
                  <a:srgbClr val="696363"/>
                </a:solidFill>
              </a:rPr>
              <a:t>DEVELOPMENT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947419" y="1410970"/>
            <a:ext cx="3653790" cy="306641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D24717"/>
              </a:buClr>
              <a:buSzPct val="83333"/>
              <a:buAutoNum type="arabicPeriod"/>
              <a:tabLst>
                <a:tab pos="527685" algn="l"/>
                <a:tab pos="528320" algn="l"/>
              </a:tabLst>
            </a:pPr>
            <a:r>
              <a:rPr sz="1800" dirty="0">
                <a:latin typeface="Arial"/>
                <a:cs typeface="Arial"/>
              </a:rPr>
              <a:t>GENETIC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INHERITANCE</a:t>
            </a:r>
            <a:endParaRPr sz="18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3333"/>
              <a:buAutoNum type="arabicPeriod"/>
              <a:tabLst>
                <a:tab pos="527685" algn="l"/>
                <a:tab pos="528320" algn="l"/>
              </a:tabLst>
            </a:pPr>
            <a:r>
              <a:rPr sz="1800" dirty="0">
                <a:latin typeface="Arial"/>
                <a:cs typeface="Arial"/>
              </a:rPr>
              <a:t>NUTRITION</a:t>
            </a:r>
            <a:endParaRPr sz="18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3333"/>
              <a:buAutoNum type="arabicPeriod"/>
              <a:tabLst>
                <a:tab pos="527685" algn="l"/>
                <a:tab pos="528320" algn="l"/>
              </a:tabLst>
            </a:pPr>
            <a:r>
              <a:rPr sz="1800" dirty="0">
                <a:latin typeface="Arial"/>
                <a:cs typeface="Arial"/>
              </a:rPr>
              <a:t>AGE</a:t>
            </a:r>
            <a:endParaRPr sz="18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3333"/>
              <a:buAutoNum type="arabicPeriod"/>
              <a:tabLst>
                <a:tab pos="527685" algn="l"/>
                <a:tab pos="528320" algn="l"/>
              </a:tabLst>
            </a:pPr>
            <a:r>
              <a:rPr sz="1800" spc="-5" dirty="0">
                <a:latin typeface="Arial"/>
                <a:cs typeface="Arial"/>
              </a:rPr>
              <a:t>SEX</a:t>
            </a:r>
            <a:endParaRPr sz="18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3333"/>
              <a:buAutoNum type="arabicPeriod"/>
              <a:tabLst>
                <a:tab pos="527685" algn="l"/>
                <a:tab pos="528320" algn="l"/>
              </a:tabLst>
            </a:pPr>
            <a:r>
              <a:rPr sz="1800" spc="-5" dirty="0">
                <a:latin typeface="Arial"/>
                <a:cs typeface="Arial"/>
              </a:rPr>
              <a:t>PHYSICAL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SURROUNDINGS</a:t>
            </a:r>
            <a:endParaRPr sz="18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3333"/>
              <a:buAutoNum type="arabicPeriod"/>
              <a:tabLst>
                <a:tab pos="527685" algn="l"/>
                <a:tab pos="528320" algn="l"/>
              </a:tabLst>
            </a:pPr>
            <a:r>
              <a:rPr sz="1800" spc="-5" dirty="0">
                <a:latin typeface="Arial"/>
                <a:cs typeface="Arial"/>
              </a:rPr>
              <a:t>PSYCHOLOGICAL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FACTORS</a:t>
            </a:r>
            <a:endParaRPr sz="18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3333"/>
              <a:buAutoNum type="arabicPeriod"/>
              <a:tabLst>
                <a:tab pos="527685" algn="l"/>
                <a:tab pos="528320" algn="l"/>
              </a:tabLst>
            </a:pPr>
            <a:r>
              <a:rPr sz="1800" dirty="0">
                <a:latin typeface="Arial"/>
                <a:cs typeface="Arial"/>
              </a:rPr>
              <a:t>INFECTIONS</a:t>
            </a:r>
            <a:endParaRPr sz="18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3333"/>
              <a:buAutoNum type="arabicPeriod"/>
              <a:tabLst>
                <a:tab pos="527685" algn="l"/>
                <a:tab pos="528320" algn="l"/>
              </a:tabLst>
            </a:pPr>
            <a:r>
              <a:rPr sz="1800" dirty="0">
                <a:latin typeface="Arial"/>
                <a:cs typeface="Arial"/>
              </a:rPr>
              <a:t>ECONOMIC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FACTORS</a:t>
            </a:r>
            <a:endParaRPr sz="18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3333"/>
              <a:buAutoNum type="arabicPeriod"/>
              <a:tabLst>
                <a:tab pos="527685" algn="l"/>
                <a:tab pos="528320" algn="l"/>
              </a:tabLst>
            </a:pPr>
            <a:r>
              <a:rPr sz="1800" dirty="0">
                <a:latin typeface="Arial"/>
                <a:cs typeface="Arial"/>
              </a:rPr>
              <a:t>OTHER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FACTORS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3"/>
    </mc:Choice>
    <mc:Fallback>
      <p:transition spd="slow" advTm="28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5821" rIns="0" bIns="0" rtlCol="0">
            <a:spAutoFit/>
          </a:bodyPr>
          <a:lstStyle/>
          <a:p>
            <a:pPr marL="457834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696363"/>
                </a:solidFill>
              </a:rPr>
              <a:t>SURVEILLANCE OF GROWTH AND  DEVELOPMENT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947419" y="1397253"/>
            <a:ext cx="5038090" cy="42138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1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PHYSICAL </a:t>
            </a:r>
            <a:r>
              <a:rPr sz="2400" dirty="0">
                <a:latin typeface="Arial"/>
                <a:cs typeface="Arial"/>
              </a:rPr>
              <a:t>GROWTH</a:t>
            </a:r>
            <a:endParaRPr sz="24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WEIGHT FOR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AGE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HEIGHT FOR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AGE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WEIGHT FOR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HEIGHT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HEAD </a:t>
            </a:r>
            <a:r>
              <a:rPr sz="2000" spc="-5" dirty="0">
                <a:latin typeface="Arial"/>
                <a:cs typeface="Arial"/>
              </a:rPr>
              <a:t>AND </a:t>
            </a:r>
            <a:r>
              <a:rPr sz="2000" dirty="0">
                <a:latin typeface="Arial"/>
                <a:cs typeface="Arial"/>
              </a:rPr>
              <a:t>CHEST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CIRCUMFERENCE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2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BEHAVIOURAL DEVELOPMENT</a:t>
            </a:r>
            <a:endParaRPr sz="24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9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MOTOR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DEVELOPMENT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PERSONAL SOCIAL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DEVELOPMENT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ADAPTIVE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DEVELOPMENT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LANGUAGE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DEVELOPMENT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3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950"/>
    </mc:Choice>
    <mc:Fallback>
      <p:transition spd="slow" advTm="28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0906" y="1447800"/>
            <a:ext cx="5945058" cy="45051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5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76"/>
    </mc:Choice>
    <mc:Fallback>
      <p:transition spd="slow" advTm="5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25472"/>
            <a:ext cx="3789679" cy="1075055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3200" dirty="0">
                <a:solidFill>
                  <a:srgbClr val="696363"/>
                </a:solidFill>
              </a:rPr>
              <a:t>GROWTH</a:t>
            </a:r>
            <a:r>
              <a:rPr sz="3200" spc="-30" dirty="0">
                <a:solidFill>
                  <a:srgbClr val="696363"/>
                </a:solidFill>
              </a:rPr>
              <a:t> </a:t>
            </a:r>
            <a:r>
              <a:rPr sz="3200" dirty="0">
                <a:solidFill>
                  <a:srgbClr val="696363"/>
                </a:solidFill>
              </a:rPr>
              <a:t>CHART</a:t>
            </a:r>
            <a:endParaRPr sz="3200"/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850" spc="370" dirty="0">
                <a:solidFill>
                  <a:srgbClr val="D24717"/>
                </a:solidFill>
              </a:rPr>
              <a:t> </a:t>
            </a:r>
            <a:r>
              <a:rPr sz="2200" spc="-10" dirty="0">
                <a:solidFill>
                  <a:srgbClr val="000000"/>
                </a:solidFill>
              </a:rPr>
              <a:t>ROAD </a:t>
            </a:r>
            <a:r>
              <a:rPr sz="2200" spc="-5" dirty="0">
                <a:solidFill>
                  <a:srgbClr val="000000"/>
                </a:solidFill>
              </a:rPr>
              <a:t>TO HEALTH</a:t>
            </a:r>
            <a:r>
              <a:rPr sz="2200" spc="-400" dirty="0">
                <a:solidFill>
                  <a:srgbClr val="000000"/>
                </a:solidFill>
              </a:rPr>
              <a:t> </a:t>
            </a:r>
            <a:r>
              <a:rPr sz="2200" spc="-105" dirty="0">
                <a:solidFill>
                  <a:srgbClr val="000000"/>
                </a:solidFill>
              </a:rPr>
              <a:t>CHART</a:t>
            </a:r>
            <a:endParaRPr sz="2200"/>
          </a:p>
        </p:txBody>
      </p:sp>
      <p:sp>
        <p:nvSpPr>
          <p:cNvPr id="3" name="object 3"/>
          <p:cNvSpPr txBox="1"/>
          <p:nvPr/>
        </p:nvSpPr>
        <p:spPr>
          <a:xfrm>
            <a:off x="947419" y="2199258"/>
            <a:ext cx="7479030" cy="35401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87020" marR="5080" indent="-274955">
              <a:lnSpc>
                <a:spcPts val="2380"/>
              </a:lnSpc>
              <a:spcBef>
                <a:spcPts val="390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DESIGNED BY DAVID MORLEY AND LATER</a:t>
            </a:r>
            <a:r>
              <a:rPr sz="2200" spc="-340" dirty="0">
                <a:latin typeface="Arial"/>
                <a:cs typeface="Arial"/>
              </a:rPr>
              <a:t> </a:t>
            </a:r>
            <a:r>
              <a:rPr sz="2200" spc="-80" dirty="0">
                <a:latin typeface="Arial"/>
                <a:cs typeface="Arial"/>
              </a:rPr>
              <a:t>MODIFIED  </a:t>
            </a:r>
            <a:r>
              <a:rPr sz="2200" spc="-5" dirty="0">
                <a:latin typeface="Arial"/>
                <a:cs typeface="Arial"/>
              </a:rPr>
              <a:t>BY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WHO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00">
              <a:latin typeface="Arial"/>
              <a:cs typeface="Arial"/>
            </a:endParaRPr>
          </a:p>
          <a:p>
            <a:pPr marL="287020" marR="218440" indent="-274955">
              <a:lnSpc>
                <a:spcPts val="2380"/>
              </a:lnSpc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IT IS A VISIBAL </a:t>
            </a:r>
            <a:r>
              <a:rPr sz="2200" spc="-10" dirty="0">
                <a:latin typeface="Arial"/>
                <a:cs typeface="Arial"/>
              </a:rPr>
              <a:t>DISPLAY </a:t>
            </a:r>
            <a:r>
              <a:rPr sz="2200" spc="-5" dirty="0">
                <a:latin typeface="Arial"/>
                <a:cs typeface="Arial"/>
              </a:rPr>
              <a:t>OF THE </a:t>
            </a:r>
            <a:r>
              <a:rPr sz="2200" spc="-10" dirty="0">
                <a:latin typeface="Arial"/>
                <a:cs typeface="Arial"/>
              </a:rPr>
              <a:t>CHILD’S</a:t>
            </a:r>
            <a:r>
              <a:rPr sz="2200" spc="-305" dirty="0">
                <a:latin typeface="Arial"/>
                <a:cs typeface="Arial"/>
              </a:rPr>
              <a:t> </a:t>
            </a:r>
            <a:r>
              <a:rPr sz="2200" spc="-70" dirty="0">
                <a:latin typeface="Arial"/>
                <a:cs typeface="Arial"/>
              </a:rPr>
              <a:t>PHYSICAL  </a:t>
            </a:r>
            <a:r>
              <a:rPr sz="2200" spc="-10" dirty="0">
                <a:latin typeface="Arial"/>
                <a:cs typeface="Arial"/>
              </a:rPr>
              <a:t>GROWTH </a:t>
            </a:r>
            <a:r>
              <a:rPr sz="2200" spc="-5" dirty="0">
                <a:latin typeface="Arial"/>
                <a:cs typeface="Arial"/>
              </a:rPr>
              <a:t>AND</a:t>
            </a:r>
            <a:r>
              <a:rPr sz="2200" spc="3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DEVELOPMENT.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00">
              <a:latin typeface="Arial"/>
              <a:cs typeface="Arial"/>
            </a:endParaRPr>
          </a:p>
          <a:p>
            <a:pPr marL="287020" marR="213995" indent="-274955">
              <a:lnSpc>
                <a:spcPts val="2380"/>
              </a:lnSpc>
              <a:spcBef>
                <a:spcPts val="5"/>
              </a:spcBef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MEANT FOR LONGITUDINAL FOLLOW-UP</a:t>
            </a:r>
            <a:r>
              <a:rPr sz="2200" spc="-285" dirty="0">
                <a:latin typeface="Arial"/>
                <a:cs typeface="Arial"/>
              </a:rPr>
              <a:t> </a:t>
            </a:r>
            <a:r>
              <a:rPr sz="2200" spc="-90" dirty="0">
                <a:latin typeface="Arial"/>
                <a:cs typeface="Arial"/>
              </a:rPr>
              <a:t>(GROWTH  </a:t>
            </a:r>
            <a:r>
              <a:rPr sz="2200" spc="-5" dirty="0">
                <a:latin typeface="Arial"/>
                <a:cs typeface="Arial"/>
              </a:rPr>
              <a:t>MONITORING)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200" spc="-5" dirty="0">
                <a:latin typeface="Arial"/>
                <a:cs typeface="Arial"/>
              </a:rPr>
              <a:t>COMPARE WITH REFERENCE</a:t>
            </a:r>
            <a:r>
              <a:rPr sz="2200" spc="-37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CURVES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1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43"/>
    </mc:Choice>
    <mc:Fallback>
      <p:transition spd="slow" advTm="59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1471930"/>
            <a:ext cx="7555865" cy="305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187960" indent="-274955">
              <a:lnSpc>
                <a:spcPct val="100000"/>
              </a:lnSpc>
              <a:spcBef>
                <a:spcPts val="105"/>
              </a:spcBef>
            </a:pPr>
            <a:r>
              <a:rPr sz="2200" spc="9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90" dirty="0">
                <a:latin typeface="Arial"/>
                <a:cs typeface="Arial"/>
              </a:rPr>
              <a:t>WEIGHT </a:t>
            </a:r>
            <a:r>
              <a:rPr sz="2600" dirty="0">
                <a:latin typeface="Arial"/>
                <a:cs typeface="Arial"/>
              </a:rPr>
              <a:t>IS </a:t>
            </a:r>
            <a:r>
              <a:rPr sz="2600" spc="5" dirty="0">
                <a:latin typeface="Arial"/>
                <a:cs typeface="Arial"/>
              </a:rPr>
              <a:t>THE </a:t>
            </a:r>
            <a:r>
              <a:rPr sz="2600" dirty="0">
                <a:latin typeface="Arial"/>
                <a:cs typeface="Arial"/>
              </a:rPr>
              <a:t>MOST SENSITIVE</a:t>
            </a:r>
            <a:r>
              <a:rPr sz="2600" spc="-145" dirty="0">
                <a:latin typeface="Arial"/>
                <a:cs typeface="Arial"/>
              </a:rPr>
              <a:t> </a:t>
            </a:r>
            <a:r>
              <a:rPr sz="2600" spc="-100" dirty="0">
                <a:latin typeface="Arial"/>
                <a:cs typeface="Arial"/>
              </a:rPr>
              <a:t>MEASURE  </a:t>
            </a:r>
            <a:r>
              <a:rPr sz="2600" dirty="0">
                <a:latin typeface="Arial"/>
                <a:cs typeface="Arial"/>
              </a:rPr>
              <a:t>OF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GROWTH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spc="10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0" dirty="0">
                <a:latin typeface="Arial"/>
                <a:cs typeface="Arial"/>
              </a:rPr>
              <a:t>CHILD </a:t>
            </a:r>
            <a:r>
              <a:rPr sz="2600" dirty="0">
                <a:latin typeface="Arial"/>
                <a:cs typeface="Arial"/>
              </a:rPr>
              <a:t>CAN LOSE WEIGHT BUT NOT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HEIGHT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50">
              <a:latin typeface="Arial"/>
              <a:cs typeface="Arial"/>
            </a:endParaRPr>
          </a:p>
          <a:p>
            <a:pPr marL="287020" marR="5080" indent="-274955">
              <a:lnSpc>
                <a:spcPct val="100000"/>
              </a:lnSpc>
            </a:pPr>
            <a:r>
              <a:rPr sz="2200" spc="5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0" dirty="0">
                <a:latin typeface="Arial"/>
                <a:cs typeface="Arial"/>
              </a:rPr>
              <a:t>INEXPENSIVE </a:t>
            </a:r>
            <a:r>
              <a:rPr sz="2600" dirty="0">
                <a:latin typeface="Arial"/>
                <a:cs typeface="Arial"/>
              </a:rPr>
              <a:t>WAY OF MONITORING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114" dirty="0">
                <a:latin typeface="Arial"/>
                <a:cs typeface="Arial"/>
              </a:rPr>
              <a:t>WEIGHT  </a:t>
            </a:r>
            <a:r>
              <a:rPr sz="2600" dirty="0">
                <a:latin typeface="Arial"/>
                <a:cs typeface="Arial"/>
              </a:rPr>
              <a:t>GAIN AND CHILD’S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HEALTH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3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06"/>
    </mc:Choice>
    <mc:Fallback>
      <p:transition spd="slow" advTm="1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282397"/>
            <a:ext cx="4712335" cy="109029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4190"/>
              </a:lnSpc>
              <a:spcBef>
                <a:spcPts val="240"/>
              </a:spcBef>
            </a:pPr>
            <a:r>
              <a:rPr sz="3500" spc="-5" dirty="0">
                <a:solidFill>
                  <a:srgbClr val="696363"/>
                </a:solidFill>
              </a:rPr>
              <a:t>WHO CHILD</a:t>
            </a:r>
            <a:r>
              <a:rPr sz="3500" spc="-75" dirty="0">
                <a:solidFill>
                  <a:srgbClr val="696363"/>
                </a:solidFill>
              </a:rPr>
              <a:t> </a:t>
            </a:r>
            <a:r>
              <a:rPr sz="3500" spc="-5" dirty="0">
                <a:solidFill>
                  <a:srgbClr val="696363"/>
                </a:solidFill>
              </a:rPr>
              <a:t>GROWTH  </a:t>
            </a:r>
            <a:r>
              <a:rPr sz="3500" spc="-10" dirty="0">
                <a:solidFill>
                  <a:srgbClr val="696363"/>
                </a:solidFill>
              </a:rPr>
              <a:t>STANDARDS-</a:t>
            </a:r>
            <a:r>
              <a:rPr sz="3500" dirty="0">
                <a:solidFill>
                  <a:srgbClr val="696363"/>
                </a:solidFill>
              </a:rPr>
              <a:t> </a:t>
            </a:r>
            <a:r>
              <a:rPr sz="3500" spc="-5" dirty="0">
                <a:solidFill>
                  <a:srgbClr val="696363"/>
                </a:solidFill>
              </a:rPr>
              <a:t>2006</a:t>
            </a:r>
            <a:endParaRPr sz="35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0690">
              <a:lnSpc>
                <a:spcPct val="100000"/>
              </a:lnSpc>
              <a:spcBef>
                <a:spcPts val="105"/>
              </a:spcBef>
            </a:pPr>
            <a:r>
              <a:rPr sz="2200" spc="50" dirty="0">
                <a:solidFill>
                  <a:srgbClr val="D24717"/>
                </a:solidFill>
              </a:rPr>
              <a:t></a:t>
            </a:r>
            <a:r>
              <a:rPr spc="50" dirty="0"/>
              <a:t>MULTICENTRE </a:t>
            </a:r>
            <a:r>
              <a:rPr dirty="0"/>
              <a:t>GROWTH REFERENCE</a:t>
            </a:r>
            <a:r>
              <a:rPr spc="-114" dirty="0"/>
              <a:t> </a:t>
            </a:r>
            <a:r>
              <a:rPr spc="-5" dirty="0"/>
              <a:t>STUDY</a:t>
            </a:r>
            <a:endParaRPr sz="2200"/>
          </a:p>
          <a:p>
            <a:pPr marL="715010">
              <a:lnSpc>
                <a:spcPct val="100000"/>
              </a:lnSpc>
            </a:pPr>
            <a:r>
              <a:rPr dirty="0"/>
              <a:t>–</a:t>
            </a:r>
            <a:r>
              <a:rPr spc="-10" dirty="0"/>
              <a:t> </a:t>
            </a:r>
            <a:r>
              <a:rPr dirty="0"/>
              <a:t>CONDUCTED</a:t>
            </a:r>
          </a:p>
          <a:p>
            <a:pPr marL="427990">
              <a:lnSpc>
                <a:spcPct val="100000"/>
              </a:lnSpc>
              <a:spcBef>
                <a:spcPts val="35"/>
              </a:spcBef>
            </a:pPr>
            <a:endParaRPr sz="3550"/>
          </a:p>
          <a:p>
            <a:pPr marL="715010" marR="570865" indent="-274955">
              <a:lnSpc>
                <a:spcPct val="100000"/>
              </a:lnSpc>
            </a:pPr>
            <a:r>
              <a:rPr sz="2200" spc="125" dirty="0">
                <a:solidFill>
                  <a:srgbClr val="D24717"/>
                </a:solidFill>
              </a:rPr>
              <a:t></a:t>
            </a:r>
            <a:r>
              <a:rPr spc="125" dirty="0"/>
              <a:t>9440 </a:t>
            </a:r>
            <a:r>
              <a:rPr dirty="0"/>
              <a:t>HEALTHY BREAST FED INFANTS</a:t>
            </a:r>
            <a:r>
              <a:rPr spc="-215" dirty="0"/>
              <a:t> </a:t>
            </a:r>
            <a:r>
              <a:rPr spc="-225" dirty="0"/>
              <a:t>AND  </a:t>
            </a:r>
            <a:r>
              <a:rPr dirty="0"/>
              <a:t>CHILDREN (0 TO 60</a:t>
            </a:r>
            <a:r>
              <a:rPr spc="-50" dirty="0"/>
              <a:t> </a:t>
            </a:r>
            <a:r>
              <a:rPr dirty="0"/>
              <a:t>MONTHS)</a:t>
            </a:r>
            <a:endParaRPr sz="2200"/>
          </a:p>
          <a:p>
            <a:pPr marL="427990">
              <a:lnSpc>
                <a:spcPct val="100000"/>
              </a:lnSpc>
              <a:spcBef>
                <a:spcPts val="35"/>
              </a:spcBef>
            </a:pPr>
            <a:endParaRPr sz="3550"/>
          </a:p>
          <a:p>
            <a:pPr marL="715010" marR="5080" indent="-274955">
              <a:lnSpc>
                <a:spcPct val="100000"/>
              </a:lnSpc>
            </a:pPr>
            <a:r>
              <a:rPr sz="2200" spc="90" dirty="0">
                <a:solidFill>
                  <a:srgbClr val="D24717"/>
                </a:solidFill>
              </a:rPr>
              <a:t></a:t>
            </a:r>
            <a:r>
              <a:rPr spc="90" dirty="0"/>
              <a:t>WIDELY </a:t>
            </a:r>
            <a:r>
              <a:rPr dirty="0"/>
              <a:t>DIVERSE ETHNIC BACKGROUND</a:t>
            </a:r>
            <a:r>
              <a:rPr spc="-200" dirty="0"/>
              <a:t> </a:t>
            </a:r>
            <a:r>
              <a:rPr spc="-225" dirty="0"/>
              <a:t>AND  </a:t>
            </a:r>
            <a:r>
              <a:rPr dirty="0"/>
              <a:t>CULTURAL</a:t>
            </a:r>
            <a:r>
              <a:rPr spc="-40" dirty="0"/>
              <a:t> </a:t>
            </a:r>
            <a:r>
              <a:rPr dirty="0"/>
              <a:t>SETTINGS</a:t>
            </a:r>
            <a:endParaRPr sz="220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17"/>
    </mc:Choice>
    <mc:Fallback>
      <p:transition spd="slow" advTm="77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381" y="2781300"/>
            <a:ext cx="8012036" cy="1326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9"/>
    </mc:Choice>
    <mc:Fallback>
      <p:transition spd="slow" advTm="1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471</Words>
  <Application>Microsoft Office PowerPoint</Application>
  <PresentationFormat>On-screen Show (4:3)</PresentationFormat>
  <Paragraphs>123</Paragraphs>
  <Slides>24</Slides>
  <Notes>0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PREVENTIVE PEDIATRICS</vt:lpstr>
      <vt:lpstr>IN INDIA</vt:lpstr>
      <vt:lpstr>DETERMINANTS OF GROWTH AND DEVELOPMENT</vt:lpstr>
      <vt:lpstr>SURVEILLANCE OF GROWTH AND  DEVELOPMENT</vt:lpstr>
      <vt:lpstr>PowerPoint Presentation</vt:lpstr>
      <vt:lpstr>GROWTH CHART  ROAD TO HEALTH CHART</vt:lpstr>
      <vt:lpstr>PowerPoint Presentation</vt:lpstr>
      <vt:lpstr>WHO CHILD GROWTH  STANDARDS- 2006</vt:lpstr>
      <vt:lpstr>PowerPoint Presentation</vt:lpstr>
      <vt:lpstr>GROWTH CHART USED IN INDIA</vt:lpstr>
      <vt:lpstr>PowerPoint Presentation</vt:lpstr>
      <vt:lpstr>PowerPoint Presentation</vt:lpstr>
      <vt:lpstr>PowerPoint Presentation</vt:lpstr>
      <vt:lpstr>USES OF GROWTH CHART</vt:lpstr>
      <vt:lpstr>PRE SCHOOL CHILD</vt:lpstr>
      <vt:lpstr>CHILD HEALTH PROBLEMS</vt:lpstr>
      <vt:lpstr>PowerPoint Presentation</vt:lpstr>
      <vt:lpstr>MATERNAL AND CHILD HEALTH</vt:lpstr>
      <vt:lpstr>INTRODUCTION</vt:lpstr>
      <vt:lpstr>OBJECTIVES</vt:lpstr>
      <vt:lpstr>SUB AREAS</vt:lpstr>
      <vt:lpstr>RECENT TRENDS IN MCH CARE</vt:lpstr>
      <vt:lpstr>INDICATORS OF MCH CARE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PREVENTIVE PEDIATRICS</dc:title>
  <dc:creator>sflj</dc:creator>
  <cp:lastModifiedBy>sflj</cp:lastModifiedBy>
  <cp:revision>5</cp:revision>
  <dcterms:created xsi:type="dcterms:W3CDTF">2020-06-16T08:05:56Z</dcterms:created>
  <dcterms:modified xsi:type="dcterms:W3CDTF">2020-06-16T09:54:14Z</dcterms:modified>
</cp:coreProperties>
</file>